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sldIdLst>
    <p:sldId id="256" r:id="rId3"/>
    <p:sldId id="257" r:id="rId4"/>
    <p:sldId id="267" r:id="rId5"/>
    <p:sldId id="268" r:id="rId6"/>
    <p:sldId id="269" r:id="rId7"/>
    <p:sldId id="260" r:id="rId8"/>
    <p:sldId id="261" r:id="rId9"/>
    <p:sldId id="270" r:id="rId10"/>
    <p:sldId id="271" r:id="rId11"/>
    <p:sldId id="262" r:id="rId12"/>
    <p:sldId id="259" r:id="rId13"/>
    <p:sldId id="258" r:id="rId14"/>
    <p:sldId id="263" r:id="rId15"/>
    <p:sldId id="272" r:id="rId16"/>
    <p:sldId id="266" r:id="rId17"/>
    <p:sldId id="264" r:id="rId18"/>
    <p:sldId id="265" r:id="rId19"/>
    <p:sldId id="276" r:id="rId20"/>
    <p:sldId id="277" r:id="rId21"/>
    <p:sldId id="278" r:id="rId22"/>
    <p:sldId id="279" r:id="rId23"/>
    <p:sldId id="274" r:id="rId24"/>
    <p:sldId id="280" r:id="rId25"/>
    <p:sldId id="273" r:id="rId26"/>
    <p:sldId id="281" r:id="rId27"/>
    <p:sldId id="284" r:id="rId28"/>
    <p:sldId id="283" r:id="rId29"/>
    <p:sldId id="282" r:id="rId30"/>
    <p:sldId id="275" r:id="rId3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C42A"/>
    <a:srgbClr val="C12D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79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tangolo arrotondat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tangolo arrotondat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tangolo arrotondat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tangolo arrotondat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85720" y="1571612"/>
            <a:ext cx="8572560" cy="1285884"/>
          </a:xfrm>
        </p:spPr>
        <p:txBody>
          <a:bodyPr>
            <a:noAutofit/>
          </a:bodyPr>
          <a:lstStyle/>
          <a:p>
            <a:r>
              <a:rPr lang="it-IT" sz="2800" dirty="0" smtClean="0">
                <a:solidFill>
                  <a:schemeClr val="tx1"/>
                </a:solidFill>
              </a:rPr>
              <a:t>SCUOLA PRIMARIA </a:t>
            </a:r>
          </a:p>
          <a:p>
            <a:r>
              <a:rPr lang="it-IT" sz="2800" dirty="0" smtClean="0">
                <a:solidFill>
                  <a:schemeClr val="tx1"/>
                </a:solidFill>
              </a:rPr>
              <a:t>E</a:t>
            </a:r>
          </a:p>
          <a:p>
            <a:r>
              <a:rPr lang="it-IT" sz="2800" dirty="0" smtClean="0">
                <a:solidFill>
                  <a:schemeClr val="tx1"/>
                </a:solidFill>
              </a:rPr>
              <a:t>SCUOLA SECONDARIA </a:t>
            </a:r>
            <a:r>
              <a:rPr lang="it-IT" sz="2800" dirty="0" err="1" smtClean="0">
                <a:solidFill>
                  <a:schemeClr val="tx1"/>
                </a:solidFill>
              </a:rPr>
              <a:t>DI</a:t>
            </a:r>
            <a:r>
              <a:rPr lang="it-IT" sz="2800" dirty="0" smtClean="0">
                <a:solidFill>
                  <a:schemeClr val="tx1"/>
                </a:solidFill>
              </a:rPr>
              <a:t> PRIMO GRADO</a:t>
            </a: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42852"/>
            <a:ext cx="8072494" cy="128588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	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QUESTIONARIO </a:t>
            </a:r>
            <a:r>
              <a:rPr lang="it-IT" dirty="0" err="1" smtClean="0">
                <a:solidFill>
                  <a:schemeClr val="accent6">
                    <a:lumMod val="75000"/>
                  </a:schemeClr>
                </a:solidFill>
              </a:rPr>
              <a:t>DI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 AUTOVALUTAZIONE 2021-2022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357158" y="5286388"/>
            <a:ext cx="8501122" cy="137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it-IT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Scuola primaria:  </a:t>
            </a: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76%</a:t>
            </a:r>
            <a:r>
              <a:rPr kumimoji="0" lang="it-IT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delle risposte </a:t>
            </a:r>
            <a:r>
              <a:rPr kumimoji="0" lang="it-IT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(in calo rispetto allo scorso anno)</a:t>
            </a:r>
            <a:endParaRPr kumimoji="0" lang="it-IT" sz="240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it-IT" sz="2400" dirty="0" smtClean="0">
                <a:solidFill>
                  <a:schemeClr val="tx2"/>
                </a:solidFill>
              </a:rPr>
              <a:t>Scuola secondaria:  </a:t>
            </a:r>
            <a:r>
              <a:rPr lang="it-IT" sz="2400" b="1" dirty="0" smtClean="0">
                <a:solidFill>
                  <a:schemeClr val="tx2"/>
                </a:solidFill>
              </a:rPr>
              <a:t>84% </a:t>
            </a:r>
            <a:r>
              <a:rPr lang="it-IT" sz="2400" dirty="0" smtClean="0">
                <a:solidFill>
                  <a:schemeClr val="tx2"/>
                </a:solidFill>
              </a:rPr>
              <a:t>delle risposte </a:t>
            </a:r>
            <a:r>
              <a:rPr lang="it-IT" dirty="0" smtClean="0">
                <a:solidFill>
                  <a:schemeClr val="tx2"/>
                </a:solidFill>
              </a:rPr>
              <a:t>(in linea rispetto allo scorso anno)</a:t>
            </a:r>
            <a:endParaRPr kumimoji="0" lang="it-IT" sz="24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66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SCUOLA </a:t>
            </a:r>
          </a:p>
          <a:p>
            <a:pPr algn="ctr">
              <a:buNone/>
            </a:pPr>
            <a:r>
              <a:rPr lang="it-IT" sz="66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E </a:t>
            </a:r>
          </a:p>
          <a:p>
            <a:pPr algn="ctr">
              <a:buNone/>
            </a:pPr>
            <a:r>
              <a:rPr lang="it-IT" sz="66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EMERGENZA SANITARIA</a:t>
            </a:r>
            <a:endParaRPr lang="it-IT" sz="6600" b="1" dirty="0">
              <a:solidFill>
                <a:schemeClr val="accent6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14282" y="3643314"/>
            <a:ext cx="83582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PUR TENENDO CONTO DELLE DIFFICOLTA' LEGATE ALL'EMERGENZA SANITARIA, questa scuola realizza efficacemente l'inclusione degli studenti con disabilità?</a:t>
            </a:r>
            <a:endParaRPr lang="it-IT" sz="20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85720" y="214290"/>
            <a:ext cx="83582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PUR TENENDO CONTO DELLE DIFFICOLTA' LEGATE ALL'EMERGENZA SANITARIA, questa scuola valorizza lo sviluppo delle potenzialità degli studenti più brillanti?</a:t>
            </a:r>
            <a:endParaRPr lang="it-IT" sz="2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1" y="1214422"/>
            <a:ext cx="6522289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4572008"/>
            <a:ext cx="635317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14282" y="214290"/>
            <a:ext cx="83582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PUR TENENDO CONTO DELLE DIFFICOLTA' LEGATE ALL'EMERGENZA SANITARIA, questa scuola realizza efficacemente l'inclusione degli studenti di origine straniera e degli studenti con BES?</a:t>
            </a:r>
            <a:endParaRPr lang="it-IT" sz="20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714488"/>
            <a:ext cx="661987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14282" y="357166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La presenza di un Piano Scolastico per la DDI ha aiutato il tuo lavoro?</a:t>
            </a:r>
            <a:endParaRPr lang="it-IT" sz="24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492181"/>
            <a:ext cx="7239003" cy="4960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14282" y="214290"/>
            <a:ext cx="8715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L'utilizzo della piattaforma </a:t>
            </a:r>
            <a:r>
              <a:rPr lang="it-IT" sz="2400" b="1" dirty="0" err="1" smtClean="0"/>
              <a:t>Classroom</a:t>
            </a:r>
            <a:r>
              <a:rPr lang="it-IT" sz="2400" b="1" dirty="0" smtClean="0"/>
              <a:t> è stata funzionale al tuo lavoro di docente?</a:t>
            </a:r>
            <a:endParaRPr lang="it-IT" sz="24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85860"/>
            <a:ext cx="7405716" cy="5272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14282" y="214290"/>
            <a:ext cx="83582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SOLO SCUOLA SECONDARIA</a:t>
            </a:r>
          </a:p>
          <a:p>
            <a:pPr algn="ctr"/>
            <a:r>
              <a:rPr lang="it-IT" b="1" dirty="0" smtClean="0"/>
              <a:t>SE SEI DOCENTE </a:t>
            </a:r>
            <a:r>
              <a:rPr lang="it-IT" b="1" dirty="0" err="1" smtClean="0"/>
              <a:t>DI</a:t>
            </a:r>
            <a:r>
              <a:rPr lang="it-IT" b="1" dirty="0" smtClean="0"/>
              <a:t> CLASSE SECONDA O SEI COINVOLTO NELLA CLASSE PARALLELA S, Quanto ha pesato sul tuo lavoro l'inevitabile riorganizzazione oraria (classi parallela)</a:t>
            </a:r>
            <a:endParaRPr lang="it-IT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285992"/>
            <a:ext cx="7853453" cy="2628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57158" y="857232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Le famiglie hanno utilizzato la piattaforma </a:t>
            </a:r>
            <a:r>
              <a:rPr lang="it-IT" sz="2400" b="1" dirty="0" err="1" smtClean="0"/>
              <a:t>Classroom</a:t>
            </a:r>
            <a:r>
              <a:rPr lang="it-IT" sz="2400" b="1" dirty="0" smtClean="0"/>
              <a:t> con facilità?</a:t>
            </a:r>
            <a:endParaRPr lang="it-IT" sz="2400" b="1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928802"/>
            <a:ext cx="85248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85720" y="357166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La gestione dalla DDI richiesta da alunni in quarantena (pur nel rispetto della normativa) è risultata</a:t>
            </a:r>
            <a:endParaRPr lang="it-IT" sz="2400" b="1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428736"/>
            <a:ext cx="6810375" cy="481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85720" y="357166"/>
            <a:ext cx="83582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Dopo due anni di "emergenza sanitaria" in cui sono stati perfezionati sia gli strumenti tecnologici (ad es. </a:t>
            </a:r>
            <a:r>
              <a:rPr lang="it-IT" sz="2000" b="1" dirty="0" err="1" smtClean="0"/>
              <a:t>Classroom</a:t>
            </a:r>
            <a:r>
              <a:rPr lang="it-IT" sz="2000" b="1" dirty="0" smtClean="0"/>
              <a:t>, </a:t>
            </a:r>
            <a:r>
              <a:rPr lang="it-IT" sz="2000" b="1" dirty="0" err="1" smtClean="0"/>
              <a:t>Meet</a:t>
            </a:r>
            <a:r>
              <a:rPr lang="it-IT" sz="2000" b="1" dirty="0" smtClean="0"/>
              <a:t> ecc.) sia gli strumenti normativi ( regolamenti per </a:t>
            </a:r>
            <a:r>
              <a:rPr lang="it-IT" sz="2000" b="1" dirty="0" err="1" smtClean="0"/>
              <a:t>DaD</a:t>
            </a:r>
            <a:r>
              <a:rPr lang="it-IT" sz="2000" b="1" dirty="0" smtClean="0"/>
              <a:t>/DDI) la tua PROGRAMMAZIONE DIDATTICA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43182"/>
            <a:ext cx="9124950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85720" y="357166"/>
            <a:ext cx="83582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In questo secondo anno di emergenza sanitaria, avendo a disposizione strumenti tecnici e normativi già consolidati, il tuo lavoro, rispetto allo scorso anno, è stato...</a:t>
            </a:r>
          </a:p>
          <a:p>
            <a:r>
              <a:rPr lang="it-IT" sz="2000" b="1" dirty="0" smtClean="0"/>
              <a:t>PIU’ AGILE                                                                                           PIU’ GRAVOSO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928802"/>
            <a:ext cx="7353303" cy="469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714348" y="285728"/>
            <a:ext cx="7858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Docente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14348" y="3643314"/>
            <a:ext cx="7858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Sesso </a:t>
            </a:r>
            <a:endParaRPr lang="it-IT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857232"/>
            <a:ext cx="6903167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131" y="4143380"/>
            <a:ext cx="7017537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85720" y="357166"/>
            <a:ext cx="8358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L'introduzione del piano della </a:t>
            </a:r>
            <a:r>
              <a:rPr lang="it-IT" sz="2000" b="1" dirty="0" err="1" smtClean="0"/>
              <a:t>DaD</a:t>
            </a:r>
            <a:r>
              <a:rPr lang="it-IT" sz="2000" b="1" dirty="0" smtClean="0"/>
              <a:t>/</a:t>
            </a:r>
            <a:r>
              <a:rPr lang="it-IT" sz="2000" b="1" dirty="0" err="1" smtClean="0"/>
              <a:t>DDi</a:t>
            </a:r>
            <a:r>
              <a:rPr lang="it-IT" sz="2000" b="1" dirty="0" smtClean="0"/>
              <a:t> ha modificato i rapporti con i genitori della tua classe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57158" y="3786190"/>
            <a:ext cx="8358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Se SI, in che modo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214422"/>
            <a:ext cx="6696078" cy="2330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5" y="4143380"/>
            <a:ext cx="9001156" cy="2299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1428736"/>
            <a:ext cx="8643998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6600" b="1" dirty="0" smtClean="0">
                <a:solidFill>
                  <a:srgbClr val="C12DBA"/>
                </a:solidFill>
                <a:latin typeface="Bookman Old Style" pitchFamily="18" charset="0"/>
              </a:rPr>
              <a:t>FORMAZIONE E AGGIORNAMENTO</a:t>
            </a:r>
          </a:p>
          <a:p>
            <a:pPr algn="ctr">
              <a:buNone/>
            </a:pPr>
            <a:r>
              <a:rPr lang="it-IT" sz="3600" b="1" dirty="0" smtClean="0">
                <a:solidFill>
                  <a:srgbClr val="C12DBA"/>
                </a:solidFill>
                <a:latin typeface="Bookman Old Style" pitchFamily="18" charset="0"/>
              </a:rPr>
              <a:t>(solo per scuola primaria)</a:t>
            </a:r>
            <a:endParaRPr lang="it-IT" b="1" dirty="0">
              <a:solidFill>
                <a:srgbClr val="C12DBA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14282" y="214290"/>
            <a:ext cx="8358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Quanto hai ritenuto costruttivo per il tuo lavoro il corso di aggiornamento sulla nuova modalità di valutazione</a:t>
            </a:r>
            <a:endParaRPr lang="it-IT" sz="2000" b="1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857232"/>
            <a:ext cx="66103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asellaDiTesto 4"/>
          <p:cNvSpPr txBox="1"/>
          <p:nvPr/>
        </p:nvSpPr>
        <p:spPr>
          <a:xfrm>
            <a:off x="5143504" y="3643314"/>
            <a:ext cx="385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Ritieni che la nuova modalità di valutazione ti permetta di meglio monitorare i progressi dei tuoi alunni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5500694" y="5429264"/>
            <a:ext cx="3857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La nuova modalità di valutazione ha appesantito il tuo lavoro?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000372"/>
            <a:ext cx="427672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4857760"/>
            <a:ext cx="26860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02" y="1643050"/>
            <a:ext cx="8643998" cy="309720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6600" b="1" dirty="0" smtClean="0">
                <a:solidFill>
                  <a:srgbClr val="3CC42A"/>
                </a:solidFill>
                <a:latin typeface="Bookman Old Style" pitchFamily="18" charset="0"/>
              </a:rPr>
              <a:t>ORGANIZZAZIONE</a:t>
            </a:r>
            <a:endParaRPr lang="it-IT" b="1" dirty="0">
              <a:solidFill>
                <a:srgbClr val="3CC42A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14282" y="214290"/>
            <a:ext cx="8358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Questa scuola offre corsi di formazione/aggiornamento utili per il mio lavoro</a:t>
            </a:r>
            <a:endParaRPr lang="it-IT" sz="20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14282" y="3357562"/>
            <a:ext cx="8358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I tempi e le modalità di svolgimento degli impegni collegiali sono adeguati</a:t>
            </a:r>
            <a:endParaRPr lang="it-IT" sz="2000" b="1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785794"/>
            <a:ext cx="6988541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4000504"/>
            <a:ext cx="6543675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14282" y="214290"/>
            <a:ext cx="8358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Quanto hai trovato gravosa la modalità online per gli incontri relativi agli impegni collegiali</a:t>
            </a:r>
            <a:endParaRPr lang="it-IT" sz="2000" b="1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071546"/>
            <a:ext cx="7341134" cy="5014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14282" y="214290"/>
            <a:ext cx="8358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L'organizzazione oraria è adeguata alle esigenze di apprendimento degli studenti</a:t>
            </a:r>
            <a:endParaRPr lang="it-IT" sz="20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14282" y="3500438"/>
            <a:ext cx="8358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Il livello di pulizia/sanificazione delle aule, dei laboratori, dei servizi igienici e degli spazi comuni è stata soddisfacente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000108"/>
            <a:ext cx="656272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4357694"/>
            <a:ext cx="65532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14282" y="214290"/>
            <a:ext cx="8358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L'Istituto ha fornito a docenti e alunni tutti i presidi necessari per l'igienizzazione delle suppellettili e delle mani</a:t>
            </a:r>
            <a:endParaRPr lang="it-IT" sz="20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14282" y="3429000"/>
            <a:ext cx="8358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Il sito WEB offre la possibilità di accesso alle informazioni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000108"/>
            <a:ext cx="65532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3" y="3929066"/>
            <a:ext cx="7090297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14282" y="214290"/>
            <a:ext cx="8358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Il personale della segreteria fornisce le informazioni necessarie</a:t>
            </a:r>
            <a:endParaRPr lang="it-IT" sz="20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85720" y="3714752"/>
            <a:ext cx="8358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In questa scuola, docenti e personale ATA collaborano positivamente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071546"/>
            <a:ext cx="6543675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08381" y="4286256"/>
            <a:ext cx="6830697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14282" y="214290"/>
            <a:ext cx="8358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Ritengo che la scuola sia complessivamente ben organizzata</a:t>
            </a:r>
            <a:endParaRPr lang="it-IT" sz="24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857364"/>
            <a:ext cx="7615105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429388" y="357166"/>
            <a:ext cx="2857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Da quanti anni lavori come insegnante</a:t>
            </a:r>
            <a:endParaRPr lang="it-IT" sz="14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643702" y="2500306"/>
            <a:ext cx="17145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Anni di presenza nel plesso</a:t>
            </a:r>
            <a:endParaRPr lang="it-IT" sz="1400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572264" y="5357826"/>
            <a:ext cx="2571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Quanti anni hai</a:t>
            </a:r>
            <a:endParaRPr lang="it-IT" sz="1400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6543675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357430"/>
            <a:ext cx="6296025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4429132"/>
            <a:ext cx="63627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14348" y="142852"/>
            <a:ext cx="7858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Sono motivato a lavorare in questa scuola</a:t>
            </a:r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14348" y="3429000"/>
            <a:ext cx="7858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I rapporti con i miei colleghi sono difficili</a:t>
            </a:r>
            <a:endParaRPr lang="it-IT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714356"/>
            <a:ext cx="6353175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4071942"/>
            <a:ext cx="6984896" cy="2300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00034" y="642918"/>
            <a:ext cx="78581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I colleghi della stessa classe si scambiano regolarmente informazioni sugli studenti</a:t>
            </a:r>
            <a:endParaRPr lang="it-IT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6683" y="2314574"/>
            <a:ext cx="6841906" cy="240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11500" dirty="0" smtClean="0">
                <a:solidFill>
                  <a:srgbClr val="00B050"/>
                </a:solidFill>
                <a:latin typeface="Berlin Sans FB Demi" pitchFamily="34" charset="0"/>
              </a:rPr>
              <a:t>DIRIGENZA</a:t>
            </a:r>
            <a:endParaRPr lang="it-IT" sz="11500" dirty="0">
              <a:solidFill>
                <a:srgbClr val="00B050"/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642910" y="0"/>
            <a:ext cx="8001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Lo staff dirigenziale contribuisce a creare un clima di lavoro positivo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85720" y="3571876"/>
            <a:ext cx="8358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In questa scuola è valorizzato il lavoro degli insegnanti</a:t>
            </a:r>
            <a:endParaRPr lang="it-IT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9940" y="4143380"/>
            <a:ext cx="7240075" cy="2290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892356"/>
            <a:ext cx="6858048" cy="2388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42844" y="142852"/>
            <a:ext cx="87868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La Dirigenza è disponibile a discutere con il personale le problematiche di Istituto</a:t>
            </a:r>
            <a:endParaRPr lang="it-IT" sz="14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57158" y="3500438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/>
              <a:t>La Dirigenza riconosce l'impegno individuale e di gruppo e lo incoraggia ai fini del miglioramento</a:t>
            </a:r>
            <a:endParaRPr lang="it-IT" sz="1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5" y="714356"/>
            <a:ext cx="6650431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134062"/>
            <a:ext cx="6996117" cy="2433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571472" y="428604"/>
            <a:ext cx="83582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La Dirigenza è disponibile ad accogliere le istanze del personale e contribuisce efficacemente alla soluzione del problema</a:t>
            </a:r>
            <a:endParaRPr lang="it-IT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343149"/>
            <a:ext cx="7358114" cy="2541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niverso">
  <a:themeElements>
    <a:clrScheme name="Univer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nivers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581</Words>
  <Application>Microsoft Office PowerPoint</Application>
  <PresentationFormat>Presentazione su schermo (4:3)</PresentationFormat>
  <Paragraphs>53</Paragraphs>
  <Slides>29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29</vt:i4>
      </vt:variant>
    </vt:vector>
  </HeadingPairs>
  <TitlesOfParts>
    <vt:vector size="39" baseType="lpstr">
      <vt:lpstr>Arial</vt:lpstr>
      <vt:lpstr>Berlin Sans FB Demi</vt:lpstr>
      <vt:lpstr>Bookman Old Style</vt:lpstr>
      <vt:lpstr>Calibri</vt:lpstr>
      <vt:lpstr>Franklin Gothic Book</vt:lpstr>
      <vt:lpstr>Perpetua</vt:lpstr>
      <vt:lpstr>Wingdings</vt:lpstr>
      <vt:lpstr>Wingdings 2</vt:lpstr>
      <vt:lpstr>Tema di Office</vt:lpstr>
      <vt:lpstr>Universo</vt:lpstr>
      <vt:lpstr> QUESTIONARIO DI AUTOVALUTAZIONE 2021-2022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QUESTIONARIO DI AUTOVALUTAZIONE 2020-2021</dc:title>
  <dc:creator>utente7</dc:creator>
  <cp:lastModifiedBy>Carla Federica Gallotti</cp:lastModifiedBy>
  <cp:revision>42</cp:revision>
  <dcterms:created xsi:type="dcterms:W3CDTF">2021-06-19T08:34:02Z</dcterms:created>
  <dcterms:modified xsi:type="dcterms:W3CDTF">2022-06-29T12:31:10Z</dcterms:modified>
</cp:coreProperties>
</file>